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image" Target="../media/image3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image" Target="../media/image4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image" Target="../media/image5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image" Target="../media/image6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image" Target="../media/image7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image" Target="../media/image8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image" Target="../media/image9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image" Target="../media/image10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image" Target="../media/image11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90A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731520" y="548640"/>
            <a:ext cx="3291840" cy="347472"/>
          </a:xfrm>
          <a:prstGeom prst="roundRect">
            <a:avLst/>
          </a:prstGeom>
          <a:solidFill>
            <a:srgbClr val="1E2434"/>
          </a:solidFill>
          <a:ln>
            <a:solidFill>
              <a:srgbClr val="F26C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 b="1">
                <a:solidFill>
                  <a:srgbClr val="F26C2A"/>
                </a:solidFill>
              </a:defRPr>
            </a:pPr>
            <a:r>
              <a:t>CAPITAL GAME &amp; CRYPTO MOMENTUM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005840"/>
            <a:ext cx="5852160" cy="1645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2800" b="1">
                <a:solidFill>
                  <a:srgbClr val="FFFFFF"/>
                </a:solidFill>
              </a:defRPr>
            </a:pPr>
            <a:r>
              <a:t>E se bastassero $10 a settimana per far parte di qualcosa di grande?</a:t>
            </a:r>
          </a:p>
          <a:p>
            <a:pPr>
              <a:defRPr sz="1300">
                <a:solidFill>
                  <a:srgbClr val="94A3B8"/>
                </a:solidFill>
              </a:defRPr>
            </a:pPr>
            <a:r>
              <a:t>Una strategia matematica di accumulo della community abbinata alla spinta reale del riacquisto e bruciatura dei token da parte dell'azienda.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3108960"/>
            <a:ext cx="5669280" cy="914400"/>
          </a:xfrm>
          <a:prstGeom prst="roundRect">
            <a:avLst/>
          </a:prstGeom>
          <a:solidFill>
            <a:srgbClr val="131622"/>
          </a:solidFill>
          <a:ln w="12700">
            <a:solidFill>
              <a:srgbClr val="F26C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96112" y="3218688"/>
            <a:ext cx="5340096" cy="6949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300" b="1">
                <a:solidFill>
                  <a:srgbClr val="F26C2A"/>
                </a:solidFill>
              </a:defRPr>
            </a:pPr>
            <a:r>
              <a:t>8.000 ISCRITTI</a:t>
            </a:r>
          </a:p>
          <a:p>
            <a:pPr>
              <a:spcAft>
                <a:spcPts val="400"/>
              </a:spcAft>
              <a:defRPr sz="1100">
                <a:solidFill>
                  <a:srgbClr val="FFFFFF"/>
                </a:solidFill>
              </a:defRPr>
            </a:pPr>
            <a:r>
              <a:t>Obiettivo di community per attivare la forza d'acquisto collettiva sul mercato.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4160520"/>
            <a:ext cx="5669280" cy="914400"/>
          </a:xfrm>
          <a:prstGeom prst="roundRect">
            <a:avLst/>
          </a:prstGeom>
          <a:solidFill>
            <a:srgbClr val="131622"/>
          </a:solidFill>
          <a:ln w="12700">
            <a:solidFill>
              <a:srgbClr val="FBBF2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96112" y="4270248"/>
            <a:ext cx="5340096" cy="6949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300" b="1">
                <a:solidFill>
                  <a:srgbClr val="FBBF24"/>
                </a:solidFill>
              </a:defRPr>
            </a:pPr>
            <a:r>
              <a:t>$10 / SETTIMANA</a:t>
            </a:r>
          </a:p>
          <a:p>
            <a:pPr>
              <a:spcAft>
                <a:spcPts val="400"/>
              </a:spcAft>
              <a:defRPr sz="1100">
                <a:solidFill>
                  <a:srgbClr val="FFFFFF"/>
                </a:solidFill>
              </a:defRPr>
            </a:pPr>
            <a:r>
              <a:t>Un piano di accumulo accessibile, costante e disciplinato per la durata di 5 mesi.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31520" y="5212080"/>
            <a:ext cx="5669280" cy="914400"/>
          </a:xfrm>
          <a:prstGeom prst="roundRect">
            <a:avLst/>
          </a:prstGeom>
          <a:solidFill>
            <a:srgbClr val="131622"/>
          </a:solidFill>
          <a:ln w="12700"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96112" y="5321808"/>
            <a:ext cx="5340096" cy="6949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300" b="1">
                <a:solidFill>
                  <a:srgbClr val="38BDF8"/>
                </a:solidFill>
              </a:defRPr>
            </a:pPr>
            <a:r>
              <a:t>-70% TOKEN</a:t>
            </a:r>
          </a:p>
          <a:p>
            <a:pPr>
              <a:spcAft>
                <a:spcPts val="400"/>
              </a:spcAft>
              <a:defRPr sz="1100">
                <a:solidFill>
                  <a:srgbClr val="FFFFFF"/>
                </a:solidFill>
              </a:defRPr>
            </a:pPr>
            <a:r>
              <a:t>Offerta distrutta per sempre grazie al programma aziendale di burning continuo.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766560" y="2011680"/>
            <a:ext cx="4663440" cy="4114800"/>
          </a:xfrm>
          <a:prstGeom prst="roundRect">
            <a:avLst/>
          </a:prstGeom>
          <a:solidFill>
            <a:srgbClr val="131622"/>
          </a:solidFill>
          <a:ln w="12700">
            <a:solidFill>
              <a:srgbClr val="262C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crypto_hero_slide1_179232768628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9712" y="2084832"/>
            <a:ext cx="4517136" cy="3968496"/>
          </a:xfrm>
          <a:prstGeom prst="rect">
            <a:avLst/>
          </a:prstGeom>
        </p:spPr>
      </p:pic>
      <p:pic>
        <p:nvPicPr>
          <p:cNvPr id="13" name="Picture 12" descr="media_1792315750968_1e67282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5240" y="438912"/>
            <a:ext cx="2926080" cy="145446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90A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media_1792315750968_1e67282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6880" y="365760"/>
            <a:ext cx="2286000" cy="1136303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731520" y="411480"/>
            <a:ext cx="2926080" cy="320040"/>
          </a:xfrm>
          <a:prstGeom prst="roundRect">
            <a:avLst/>
          </a:prstGeom>
          <a:solidFill>
            <a:srgbClr val="1E2434"/>
          </a:solidFill>
          <a:ln w="12700">
            <a:solidFill>
              <a:srgbClr val="F26C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>
              <a:defRPr sz="1000" b="1">
                <a:solidFill>
                  <a:srgbClr val="F26C2A"/>
                </a:solidFill>
              </a:defRPr>
            </a:pPr>
            <a:r>
              <a:t>01. LA STORIA SI RIPETE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777240"/>
            <a:ext cx="84124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FFFFFF"/>
                </a:solidFill>
              </a:defRPr>
            </a:pPr>
            <a:r>
              <a:t>Ricordi quando Bitcoin valeva pochi centesimi?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6446520"/>
            <a:ext cx="10728655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94A3B8"/>
                </a:solidFill>
              </a:defRPr>
            </a:pPr>
            <a:r>
              <a:t>Capital Game &amp; Crypto Momentum • Diapositiva 2 di 10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1645920"/>
            <a:ext cx="5669280" cy="2148840"/>
          </a:xfrm>
          <a:prstGeom prst="roundRect">
            <a:avLst/>
          </a:prstGeom>
          <a:solidFill>
            <a:srgbClr val="131622"/>
          </a:solidFill>
          <a:ln w="12700">
            <a:solidFill>
              <a:srgbClr val="FBBF2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96112" y="1755648"/>
            <a:ext cx="5340096" cy="19293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300" b="1">
                <a:solidFill>
                  <a:srgbClr val="FBBF24"/>
                </a:solidFill>
              </a:defRPr>
            </a:pPr>
            <a:r>
              <a:t>10.000 BTC (Nel 2010 usati per comprare 2 Pizze)</a:t>
            </a:r>
          </a:p>
          <a:p>
            <a:pPr>
              <a:spcAft>
                <a:spcPts val="400"/>
              </a:spcAft>
              <a:defRPr sz="1050">
                <a:solidFill>
                  <a:srgbClr val="94A3B8"/>
                </a:solidFill>
              </a:defRPr>
            </a:pPr>
            <a:r>
              <a:t>• All'inizio molti dicevano: "Non vale nulla", "È troppo tardi", "È rischioso".</a:t>
            </a:r>
          </a:p>
          <a:p>
            <a:pPr>
              <a:spcAft>
                <a:spcPts val="400"/>
              </a:spcAft>
              <a:defRPr sz="1050">
                <a:solidFill>
                  <a:srgbClr val="94A3B8"/>
                </a:solidFill>
              </a:defRPr>
            </a:pPr>
            <a:r>
              <a:t>• Chi ha compreso in anticipo la forza del progetto e ha tenuto la posizione con disciplina, ha ottenuto risultati straordinari.</a:t>
            </a:r>
          </a:p>
          <a:p>
            <a:pPr>
              <a:spcAft>
                <a:spcPts val="400"/>
              </a:spcAft>
              <a:defRPr sz="1050">
                <a:solidFill>
                  <a:srgbClr val="94A3B8"/>
                </a:solidFill>
              </a:defRPr>
            </a:pPr>
            <a:r>
              <a:t>• Nel mercato cripto, le opportunità migliori si presentano quando si entra PRIMA che la massa se ne accorga.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31520" y="3977639"/>
            <a:ext cx="5669280" cy="2240280"/>
          </a:xfrm>
          <a:prstGeom prst="roundRect">
            <a:avLst/>
          </a:prstGeom>
          <a:solidFill>
            <a:srgbClr val="131622"/>
          </a:solidFill>
          <a:ln w="12700">
            <a:solidFill>
              <a:srgbClr val="F26C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96112" y="4087367"/>
            <a:ext cx="5340096" cy="20208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300" b="1">
                <a:solidFill>
                  <a:srgbClr val="F26C2A"/>
                </a:solidFill>
              </a:defRPr>
            </a:pPr>
            <a:r>
              <a:t>La Nostra Opportunità Oggi</a:t>
            </a:r>
          </a:p>
          <a:p>
            <a:pPr>
              <a:spcAft>
                <a:spcPts val="400"/>
              </a:spcAft>
              <a:defRPr sz="1050">
                <a:solidFill>
                  <a:srgbClr val="94A3B8"/>
                </a:solidFill>
              </a:defRPr>
            </a:pPr>
            <a:r>
              <a:t>• Token Micro-Cap: Il token ha un valore iniziale infinitesimo, garantendo un ampio margine di crescita.</a:t>
            </a:r>
          </a:p>
          <a:p>
            <a:pPr>
              <a:spcAft>
                <a:spcPts val="400"/>
              </a:spcAft>
              <a:defRPr sz="1050">
                <a:solidFill>
                  <a:srgbClr val="94A3B8"/>
                </a:solidFill>
              </a:defRPr>
            </a:pPr>
            <a:r>
              <a:t>• Fase Iniziale: Stiamo partendo adesso. Il progetto non è ancora stato scoperto dai grandi investitori.</a:t>
            </a:r>
          </a:p>
          <a:p>
            <a:pPr>
              <a:spcAft>
                <a:spcPts val="400"/>
              </a:spcAft>
              <a:defRPr sz="1050">
                <a:solidFill>
                  <a:srgbClr val="94A3B8"/>
                </a:solidFill>
              </a:defRPr>
            </a:pPr>
            <a:r>
              <a:t>• Visione di Lungo Termine: Nessuna scommessa azzardata, ma un piano strategico costante.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675120" y="1645920"/>
            <a:ext cx="4754880" cy="4572000"/>
          </a:xfrm>
          <a:prstGeom prst="roundRect">
            <a:avLst/>
          </a:prstGeom>
          <a:solidFill>
            <a:srgbClr val="131622"/>
          </a:solidFill>
          <a:ln w="12700">
            <a:solidFill>
              <a:srgbClr val="262C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bitcoin_pizza_growth_presentation_1792327619919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8272" y="1719072"/>
            <a:ext cx="4608576" cy="442569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90A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media_1792315750968_1e67282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6880" y="365760"/>
            <a:ext cx="2286000" cy="1136303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731520" y="411480"/>
            <a:ext cx="2926080" cy="320040"/>
          </a:xfrm>
          <a:prstGeom prst="roundRect">
            <a:avLst/>
          </a:prstGeom>
          <a:solidFill>
            <a:srgbClr val="1E2434"/>
          </a:solidFill>
          <a:ln w="12700">
            <a:solidFill>
              <a:srgbClr val="F26C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>
              <a:defRPr sz="1000" b="1">
                <a:solidFill>
                  <a:srgbClr val="F26C2A"/>
                </a:solidFill>
              </a:defRPr>
            </a:pPr>
            <a:r>
              <a:t>02. LA STRATEGIA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777240"/>
            <a:ext cx="84124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FFFFFF"/>
                </a:solidFill>
              </a:defRPr>
            </a:pPr>
            <a:r>
              <a:t>La Regola Fondamentale: Controllo Totale e Sicurezza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6446520"/>
            <a:ext cx="10728655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94A3B8"/>
                </a:solidFill>
              </a:defRPr>
            </a:pPr>
            <a:r>
              <a:t>Capital Game &amp; Crypto Momentum • Diapositiva 3 di 10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1645920"/>
            <a:ext cx="5669280" cy="1463040"/>
          </a:xfrm>
          <a:prstGeom prst="roundRect">
            <a:avLst/>
          </a:prstGeom>
          <a:solidFill>
            <a:srgbClr val="131622"/>
          </a:solidFill>
          <a:ln w="12700">
            <a:solidFill>
              <a:srgbClr val="10B98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96112" y="1755648"/>
            <a:ext cx="5340096" cy="12435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300" b="1">
                <a:solidFill>
                  <a:srgbClr val="10B981"/>
                </a:solidFill>
              </a:defRPr>
            </a:pPr>
            <a:r>
              <a:t>100% Nel Tuo Portafoglio</a:t>
            </a:r>
          </a:p>
          <a:p>
            <a:pPr>
              <a:spcAft>
                <a:spcPts val="400"/>
              </a:spcAft>
              <a:defRPr sz="1100">
                <a:solidFill>
                  <a:srgbClr val="FFFFFF"/>
                </a:solidFill>
              </a:defRPr>
            </a:pPr>
            <a:r>
              <a:t>Nessun fondo comune. Nessun versamento a terzi o intermediari. I tuoi fondi restano sempre ed esclusivamente nel tuo portafoglio personale decentralizzato (es. Phantom).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31520" y="3246120"/>
            <a:ext cx="5669280" cy="1371600"/>
          </a:xfrm>
          <a:prstGeom prst="roundRect">
            <a:avLst/>
          </a:prstGeom>
          <a:solidFill>
            <a:srgbClr val="131622"/>
          </a:solidFill>
          <a:ln w="12700">
            <a:solidFill>
              <a:srgbClr val="FBBF2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96112" y="3355848"/>
            <a:ext cx="5340096" cy="11521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300" b="1">
                <a:solidFill>
                  <a:srgbClr val="FBBF24"/>
                </a:solidFill>
              </a:defRPr>
            </a:pPr>
            <a:r>
              <a:t>La Forza dell'Accumulo</a:t>
            </a:r>
          </a:p>
          <a:p>
            <a:pPr>
              <a:spcAft>
                <a:spcPts val="400"/>
              </a:spcAft>
              <a:defRPr sz="1100">
                <a:solidFill>
                  <a:srgbClr val="FFFFFF"/>
                </a:solidFill>
              </a:defRPr>
            </a:pPr>
            <a:r>
              <a:t>Investire $10 a settimana è uno sforzo piccolo per il singolo, ma moltiplicato per 8.000 persone genera un flusso d'acquisto costante ed enorme sul mercato.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31520" y="4754880"/>
            <a:ext cx="5669280" cy="1463040"/>
          </a:xfrm>
          <a:prstGeom prst="roundRect">
            <a:avLst/>
          </a:prstGeom>
          <a:solidFill>
            <a:srgbClr val="131622"/>
          </a:solidFill>
          <a:ln w="12700"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96112" y="4864608"/>
            <a:ext cx="5340096" cy="12435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300" b="1">
                <a:solidFill>
                  <a:srgbClr val="38BDF8"/>
                </a:solidFill>
              </a:defRPr>
            </a:pPr>
            <a:r>
              <a:t>Box Trasparenza</a:t>
            </a:r>
          </a:p>
          <a:p>
            <a:pPr>
              <a:spcAft>
                <a:spcPts val="400"/>
              </a:spcAft>
              <a:defRPr sz="1100">
                <a:solidFill>
                  <a:srgbClr val="FFFFFF"/>
                </a:solidFill>
              </a:defRPr>
            </a:pPr>
            <a:r>
              <a:t>Qui non ci sono promesse irrealistiche. C'è un metodo matematico, una community coesa e l'intervento d'acquisto diretto da parte dell'azienda.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675120" y="1645920"/>
            <a:ext cx="4754880" cy="4572000"/>
          </a:xfrm>
          <a:prstGeom prst="roundRect">
            <a:avLst/>
          </a:prstGeom>
          <a:solidFill>
            <a:srgbClr val="131622"/>
          </a:solidFill>
          <a:ln w="12700">
            <a:solidFill>
              <a:srgbClr val="262C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4" name="Picture 13" descr="slide3_decentralized_wallet_security_179232770023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8272" y="1719072"/>
            <a:ext cx="4608576" cy="442569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90A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media_1792315750968_1e67282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6880" y="365760"/>
            <a:ext cx="2286000" cy="1136303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731520" y="411480"/>
            <a:ext cx="2926080" cy="320040"/>
          </a:xfrm>
          <a:prstGeom prst="roundRect">
            <a:avLst/>
          </a:prstGeom>
          <a:solidFill>
            <a:srgbClr val="1E2434"/>
          </a:solidFill>
          <a:ln w="12700">
            <a:solidFill>
              <a:srgbClr val="F26C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>
              <a:defRPr sz="1000" b="1">
                <a:solidFill>
                  <a:srgbClr val="F26C2A"/>
                </a:solidFill>
              </a:defRPr>
            </a:pPr>
            <a:r>
              <a:t>03. REGOLAMENTO UFFICIALE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777240"/>
            <a:ext cx="84124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FFFFFF"/>
                </a:solidFill>
              </a:defRPr>
            </a:pPr>
            <a:r>
              <a:t>Regola 1: Selezione e Passaparola (Il Filtro della Fiducia)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6446520"/>
            <a:ext cx="10728655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94A3B8"/>
                </a:solidFill>
              </a:defRPr>
            </a:pPr>
            <a:r>
              <a:t>Capital Game &amp; Crypto Momentum • Diapositiva 4 di 10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1645920"/>
            <a:ext cx="5669280" cy="1920240"/>
          </a:xfrm>
          <a:prstGeom prst="roundRect">
            <a:avLst/>
          </a:prstGeom>
          <a:solidFill>
            <a:srgbClr val="131622"/>
          </a:solidFill>
          <a:ln w="12700">
            <a:solidFill>
              <a:srgbClr val="FBBF2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96112" y="1755648"/>
            <a:ext cx="5340096" cy="17007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300" b="1">
                <a:solidFill>
                  <a:srgbClr val="FBBF24"/>
                </a:solidFill>
              </a:defRPr>
            </a:pPr>
            <a:r>
              <a:t>Accesso Esclusivo Tramite Passaparola</a:t>
            </a:r>
          </a:p>
          <a:p>
            <a:pPr>
              <a:spcAft>
                <a:spcPts val="400"/>
              </a:spcAft>
              <a:defRPr sz="1100">
                <a:solidFill>
                  <a:srgbClr val="FFFFFF"/>
                </a:solidFill>
              </a:defRPr>
            </a:pPr>
            <a:r>
              <a:t>Si entra nel progetto solo tramite invito diretto, selezionando persone serie, motivate e allineate con l'obiettivo del gruppo.</a:t>
            </a:r>
          </a:p>
          <a:p>
            <a:pPr>
              <a:spcAft>
                <a:spcPts val="400"/>
              </a:spcAft>
              <a:defRPr sz="1100">
                <a:solidFill>
                  <a:srgbClr val="FFFFFF"/>
                </a:solidFill>
              </a:defRPr>
            </a:pPr>
            <a:r>
              <a:t>La fiducia reciproca è il pilastro per proteggere la compattezza della community.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31520" y="3749039"/>
            <a:ext cx="2743200" cy="2468880"/>
          </a:xfrm>
          <a:prstGeom prst="roundRect">
            <a:avLst/>
          </a:prstGeom>
          <a:solidFill>
            <a:srgbClr val="131622"/>
          </a:solidFill>
          <a:ln w="12700">
            <a:solidFill>
              <a:srgbClr val="262C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96112" y="3858767"/>
            <a:ext cx="2414016" cy="22494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300" b="1">
                <a:solidFill>
                  <a:srgbClr val="FFFFFF"/>
                </a:solidFill>
              </a:defRPr>
            </a:pPr>
            <a:r>
              <a:t>Partecipanti Consapevoli</a:t>
            </a:r>
          </a:p>
          <a:p>
            <a:pPr>
              <a:spcAft>
                <a:spcPts val="400"/>
              </a:spcAft>
              <a:defRPr sz="1100">
                <a:solidFill>
                  <a:srgbClr val="FFFFFF"/>
                </a:solidFill>
              </a:defRPr>
            </a:pPr>
            <a:r>
              <a:t>Ogni membro entra solo dopo aver studiato e compreso a fondo il funzionamento e le regole della strategia.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657600" y="3749039"/>
            <a:ext cx="2743200" cy="2468880"/>
          </a:xfrm>
          <a:prstGeom prst="roundRect">
            <a:avLst/>
          </a:prstGeom>
          <a:solidFill>
            <a:srgbClr val="131622"/>
          </a:solidFill>
          <a:ln w="12700">
            <a:solidFill>
              <a:srgbClr val="262C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822192" y="3858767"/>
            <a:ext cx="2414016" cy="22494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300" b="1">
                <a:solidFill>
                  <a:srgbClr val="FFFFFF"/>
                </a:solidFill>
              </a:defRPr>
            </a:pPr>
            <a:r>
              <a:t>Materiali Ufficiali</a:t>
            </a:r>
          </a:p>
          <a:p>
            <a:pPr>
              <a:spcAft>
                <a:spcPts val="400"/>
              </a:spcAft>
              <a:defRPr sz="1100">
                <a:solidFill>
                  <a:srgbClr val="FFFFFF"/>
                </a:solidFill>
              </a:defRPr>
            </a:pPr>
            <a:r>
              <a:t>La promozione del progetto avviene esclusivamente utilizzando la documentazione ufficiale fornita dalla community Crypto Momentum.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675120" y="1645920"/>
            <a:ext cx="4754880" cy="4572000"/>
          </a:xfrm>
          <a:prstGeom prst="roundRect">
            <a:avLst/>
          </a:prstGeom>
          <a:solidFill>
            <a:srgbClr val="131622"/>
          </a:solidFill>
          <a:ln w="12700">
            <a:solidFill>
              <a:srgbClr val="262C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4" name="Picture 13" descr="slide4_trust_filter_179232774756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8272" y="1719072"/>
            <a:ext cx="4608576" cy="442569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90A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media_1792315750968_1e67282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6880" y="365760"/>
            <a:ext cx="2286000" cy="1136303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731520" y="411480"/>
            <a:ext cx="2926080" cy="320040"/>
          </a:xfrm>
          <a:prstGeom prst="roundRect">
            <a:avLst/>
          </a:prstGeom>
          <a:solidFill>
            <a:srgbClr val="1E2434"/>
          </a:solidFill>
          <a:ln w="12700">
            <a:solidFill>
              <a:srgbClr val="F26C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>
              <a:defRPr sz="1000" b="1">
                <a:solidFill>
                  <a:srgbClr val="F26C2A"/>
                </a:solidFill>
              </a:defRPr>
            </a:pPr>
            <a:r>
              <a:t>04. REGOLAMENTO UFFICIALE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777240"/>
            <a:ext cx="84124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FFFFFF"/>
                </a:solidFill>
              </a:defRPr>
            </a:pPr>
            <a:r>
              <a:t>Regola 2: Il Portafoglio Dedicato e il Capitale Iniziale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6446520"/>
            <a:ext cx="10728655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94A3B8"/>
                </a:solidFill>
              </a:defRPr>
            </a:pPr>
            <a:r>
              <a:t>Capital Game &amp; Crypto Momentum • Diapositiva 5 di 10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1645920"/>
            <a:ext cx="5669280" cy="2148840"/>
          </a:xfrm>
          <a:prstGeom prst="roundRect">
            <a:avLst/>
          </a:prstGeom>
          <a:solidFill>
            <a:srgbClr val="131622"/>
          </a:solidFill>
          <a:ln w="12700"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96112" y="1755648"/>
            <a:ext cx="5340096" cy="19293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300" b="1">
                <a:solidFill>
                  <a:srgbClr val="38BDF8"/>
                </a:solidFill>
              </a:defRPr>
            </a:pPr>
            <a:r>
              <a:t>$200 — Prerequisito di Ingresso</a:t>
            </a:r>
          </a:p>
          <a:p>
            <a:pPr>
              <a:spcAft>
                <a:spcPts val="400"/>
              </a:spcAft>
              <a:defRPr sz="1050">
                <a:solidFill>
                  <a:srgbClr val="94A3B8"/>
                </a:solidFill>
              </a:defRPr>
            </a:pPr>
            <a:r>
              <a:t>• Prima di accedere ai canali operativi della community, ogni membro deve avere $200 in Solana (SOL) già caricati sul proprio portafoglio personale.</a:t>
            </a:r>
          </a:p>
          <a:p>
            <a:pPr>
              <a:spcAft>
                <a:spcPts val="400"/>
              </a:spcAft>
              <a:defRPr sz="1050">
                <a:solidFill>
                  <a:srgbClr val="94A3B8"/>
                </a:solidFill>
              </a:defRPr>
            </a:pPr>
            <a:r>
              <a:t>• Portafoglio Consigliato: Phantom, scelto per la sua estrema facilità d'uso, velocità e massima affidabilità nel network Solana.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31520" y="3977639"/>
            <a:ext cx="5669280" cy="2240280"/>
          </a:xfrm>
          <a:prstGeom prst="roundRect">
            <a:avLst/>
          </a:prstGeom>
          <a:solidFill>
            <a:srgbClr val="131622"/>
          </a:solidFill>
          <a:ln w="12700">
            <a:solidFill>
              <a:srgbClr val="F26C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96112" y="4087367"/>
            <a:ext cx="5340096" cy="20208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300" b="1">
                <a:solidFill>
                  <a:srgbClr val="F26C2A"/>
                </a:solidFill>
              </a:defRPr>
            </a:pPr>
            <a:r>
              <a:t>La Regola dell'Impegno Costante</a:t>
            </a:r>
          </a:p>
          <a:p>
            <a:pPr>
              <a:spcAft>
                <a:spcPts val="400"/>
              </a:spcAft>
              <a:defRPr sz="1050">
                <a:solidFill>
                  <a:srgbClr val="94A3B8"/>
                </a:solidFill>
              </a:defRPr>
            </a:pPr>
            <a:r>
              <a:t>• I 10 $ settimanali da convertire nel token CAP non possono essere presi dai profitti generati dal token stesso.</a:t>
            </a:r>
          </a:p>
          <a:p>
            <a:pPr>
              <a:spcAft>
                <a:spcPts val="400"/>
              </a:spcAft>
              <a:defRPr sz="1050">
                <a:solidFill>
                  <a:srgbClr val="94A3B8"/>
                </a:solidFill>
              </a:defRPr>
            </a:pPr>
            <a:r>
              <a:t>• Devono essere versati con costanza dall'utente durante tutto l'arco dei 5 mesi del piano per alimentare costantemente il volume.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675120" y="1645920"/>
            <a:ext cx="4754880" cy="4572000"/>
          </a:xfrm>
          <a:prstGeom prst="roundRect">
            <a:avLst/>
          </a:prstGeom>
          <a:solidFill>
            <a:srgbClr val="131622"/>
          </a:solidFill>
          <a:ln w="12700">
            <a:solidFill>
              <a:srgbClr val="262C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slide5_solana_capital_timeline_179232774882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8272" y="1719072"/>
            <a:ext cx="4608576" cy="442569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90A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media_1792315750968_1e67282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6880" y="365760"/>
            <a:ext cx="2286000" cy="1136303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731520" y="411480"/>
            <a:ext cx="2926080" cy="320040"/>
          </a:xfrm>
          <a:prstGeom prst="roundRect">
            <a:avLst/>
          </a:prstGeom>
          <a:solidFill>
            <a:srgbClr val="1E2434"/>
          </a:solidFill>
          <a:ln w="12700">
            <a:solidFill>
              <a:srgbClr val="F26C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>
              <a:defRPr sz="1000" b="1">
                <a:solidFill>
                  <a:srgbClr val="F26C2A"/>
                </a:solidFill>
              </a:defRPr>
            </a:pPr>
            <a:r>
              <a:t>05. LA DINAMICA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777240"/>
            <a:ext cx="84124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FFFFFF"/>
                </a:solidFill>
              </a:defRPr>
            </a:pPr>
            <a:r>
              <a:t>Regola 3: L'Attesa della Massa Critica e gli Acquisti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6446520"/>
            <a:ext cx="10728655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94A3B8"/>
                </a:solidFill>
              </a:defRPr>
            </a:pPr>
            <a:r>
              <a:t>Capital Game &amp; Crypto Momentum • Diapositiva 6 di 10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1645920"/>
            <a:ext cx="5669280" cy="2194560"/>
          </a:xfrm>
          <a:prstGeom prst="roundRect">
            <a:avLst/>
          </a:prstGeom>
          <a:solidFill>
            <a:srgbClr val="131622"/>
          </a:solidFill>
          <a:ln w="12700">
            <a:solidFill>
              <a:srgbClr val="FBBF2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96112" y="1755648"/>
            <a:ext cx="5340096" cy="197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300" b="1">
                <a:solidFill>
                  <a:srgbClr val="FBBF24"/>
                </a:solidFill>
              </a:defRPr>
            </a:pPr>
            <a:r>
              <a:t>8.000 ISCRITTI (Raggiungimento Quota)</a:t>
            </a:r>
          </a:p>
          <a:p>
            <a:pPr>
              <a:spcAft>
                <a:spcPts val="400"/>
              </a:spcAft>
              <a:defRPr sz="1100">
                <a:solidFill>
                  <a:srgbClr val="FFFFFF"/>
                </a:solidFill>
              </a:defRPr>
            </a:pPr>
            <a:r>
              <a:t>Il piano d'acquisto partirà ufficialmente solo al raggiungimento di quota 8.000 partecipanti pronti ad agire.</a:t>
            </a:r>
          </a:p>
          <a:p>
            <a:pPr>
              <a:spcAft>
                <a:spcPts val="400"/>
              </a:spcAft>
              <a:defRPr sz="1100">
                <a:solidFill>
                  <a:srgbClr val="FFFFFF"/>
                </a:solidFill>
              </a:defRPr>
            </a:pPr>
            <a:r>
              <a:t>Questo garantisce una spinta d'impatto forte, corale e coordinata sul mercato fin dal primo minuto di lancio.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31520" y="4023360"/>
            <a:ext cx="5669280" cy="2194560"/>
          </a:xfrm>
          <a:prstGeom prst="roundRect">
            <a:avLst/>
          </a:prstGeom>
          <a:solidFill>
            <a:srgbClr val="131622"/>
          </a:solidFill>
          <a:ln w="12700">
            <a:solidFill>
              <a:srgbClr val="F26C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96112" y="4133088"/>
            <a:ext cx="5340096" cy="197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300" b="1">
                <a:solidFill>
                  <a:srgbClr val="F26C2A"/>
                </a:solidFill>
              </a:defRPr>
            </a:pPr>
            <a:r>
              <a:t>$10 / SETTIMANA (Acquisto Token CAP)</a:t>
            </a:r>
          </a:p>
          <a:p>
            <a:pPr>
              <a:spcAft>
                <a:spcPts val="400"/>
              </a:spcAft>
              <a:defRPr sz="1100">
                <a:solidFill>
                  <a:srgbClr val="FFFFFF"/>
                </a:solidFill>
              </a:defRPr>
            </a:pPr>
            <a:r>
              <a:t>Ogni settimana i $10 pre-caricati sul portafoglio verranno convertiti nel nostro token CAP.</a:t>
            </a:r>
          </a:p>
          <a:p>
            <a:pPr>
              <a:spcAft>
                <a:spcPts val="400"/>
              </a:spcAft>
              <a:defRPr sz="1100">
                <a:solidFill>
                  <a:srgbClr val="FFFFFF"/>
                </a:solidFill>
              </a:defRPr>
            </a:pPr>
            <a:r>
              <a:t>Questa regolarità matematica creerà costanza di volumi e attirerà l'attenzione dei mercati e degli investitori esterni.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675120" y="1645920"/>
            <a:ext cx="4754880" cy="4572000"/>
          </a:xfrm>
          <a:prstGeom prst="roundRect">
            <a:avLst/>
          </a:prstGeom>
          <a:solidFill>
            <a:srgbClr val="131622"/>
          </a:solidFill>
          <a:ln w="12700">
            <a:solidFill>
              <a:srgbClr val="262C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slide6_critical_mass_nexus_179232769667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8272" y="1719072"/>
            <a:ext cx="4608576" cy="4425696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90A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media_1792315750968_1e67282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6880" y="365760"/>
            <a:ext cx="2286000" cy="1136303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731520" y="411480"/>
            <a:ext cx="2926080" cy="320040"/>
          </a:xfrm>
          <a:prstGeom prst="roundRect">
            <a:avLst/>
          </a:prstGeom>
          <a:solidFill>
            <a:srgbClr val="1E2434"/>
          </a:solidFill>
          <a:ln w="12700">
            <a:solidFill>
              <a:srgbClr val="F26C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>
              <a:defRPr sz="1000" b="1">
                <a:solidFill>
                  <a:srgbClr val="F26C2A"/>
                </a:solidFill>
              </a:defRPr>
            </a:pPr>
            <a:r>
              <a:t>06. IL MOTORE AZIENDALE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777240"/>
            <a:ext cx="84124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FFFFFF"/>
                </a:solidFill>
              </a:defRPr>
            </a:pPr>
            <a:r>
              <a:t>Capital Game: Il Meccanismo Aziendale "Buy &amp; Burn"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6446520"/>
            <a:ext cx="10728655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94A3B8"/>
                </a:solidFill>
              </a:defRPr>
            </a:pPr>
            <a:r>
              <a:t>Capital Game &amp; Crypto Momentum • Diapositiva 7 di 10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1645920"/>
            <a:ext cx="5669280" cy="1463040"/>
          </a:xfrm>
          <a:prstGeom prst="roundRect">
            <a:avLst/>
          </a:prstGeom>
          <a:solidFill>
            <a:srgbClr val="131622"/>
          </a:solidFill>
          <a:ln w="12700">
            <a:solidFill>
              <a:srgbClr val="10B98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96112" y="1755648"/>
            <a:ext cx="5340096" cy="12435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300" b="1">
                <a:solidFill>
                  <a:srgbClr val="10B981"/>
                </a:solidFill>
              </a:defRPr>
            </a:pPr>
            <a:r>
              <a:t>Profitti dello Shop Online</a:t>
            </a:r>
          </a:p>
          <a:p>
            <a:pPr>
              <a:spcAft>
                <a:spcPts val="400"/>
              </a:spcAft>
              <a:defRPr sz="1100">
                <a:solidFill>
                  <a:srgbClr val="FFFFFF"/>
                </a:solidFill>
              </a:defRPr>
            </a:pPr>
            <a:r>
              <a:t>L'azienda Capital Game utilizza una parte dei profitti generati dal proprio shop online per riacquistare direttamente i token CAP sul mercato.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31520" y="3246120"/>
            <a:ext cx="5669280" cy="1463040"/>
          </a:xfrm>
          <a:prstGeom prst="roundRect">
            <a:avLst/>
          </a:prstGeom>
          <a:solidFill>
            <a:srgbClr val="131622"/>
          </a:solidFill>
          <a:ln w="12700">
            <a:solidFill>
              <a:srgbClr val="F26C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96112" y="3355848"/>
            <a:ext cx="5340096" cy="12435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300" b="1">
                <a:solidFill>
                  <a:srgbClr val="F26C2A"/>
                </a:solidFill>
              </a:defRPr>
            </a:pPr>
            <a:r>
              <a:t>Bruciatura del 70% dei Token</a:t>
            </a:r>
          </a:p>
          <a:p>
            <a:pPr>
              <a:spcAft>
                <a:spcPts val="400"/>
              </a:spcAft>
              <a:defRPr sz="1100">
                <a:solidFill>
                  <a:srgbClr val="FFFFFF"/>
                </a:solidFill>
              </a:defRPr>
            </a:pPr>
            <a:r>
              <a:t>I token riacquistati vengono eliminati definitivamente per sempre dalla blockchain, riducendo l'offerta totale fino al 70%.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31520" y="4846320"/>
            <a:ext cx="5669280" cy="1371600"/>
          </a:xfrm>
          <a:prstGeom prst="roundRect">
            <a:avLst/>
          </a:prstGeom>
          <a:solidFill>
            <a:srgbClr val="131622"/>
          </a:solidFill>
          <a:ln w="12700">
            <a:solidFill>
              <a:srgbClr val="FBBF2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96112" y="4956048"/>
            <a:ext cx="5340096" cy="11521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300" b="1">
                <a:solidFill>
                  <a:srgbClr val="FBBF24"/>
                </a:solidFill>
              </a:defRPr>
            </a:pPr>
            <a:r>
              <a:t>La Formula della Scarsità</a:t>
            </a:r>
          </a:p>
          <a:p>
            <a:pPr>
              <a:spcAft>
                <a:spcPts val="400"/>
              </a:spcAft>
              <a:defRPr sz="1100">
                <a:solidFill>
                  <a:srgbClr val="FFFFFF"/>
                </a:solidFill>
              </a:defRPr>
            </a:pPr>
            <a:r>
              <a:t>Domanda Costante (Community) + Meno Token in Circolazione (Buy &amp; Burn) = Spinta rialzista potente per il valore del token.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675120" y="1645920"/>
            <a:ext cx="4754880" cy="4572000"/>
          </a:xfrm>
          <a:prstGeom prst="roundRect">
            <a:avLst/>
          </a:prstGeom>
          <a:solidFill>
            <a:srgbClr val="131622"/>
          </a:solidFill>
          <a:ln w="12700">
            <a:solidFill>
              <a:srgbClr val="262C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4" name="Picture 13" descr="slide7_buy_and_burn_179232769305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8272" y="1719072"/>
            <a:ext cx="4608576" cy="4425696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90A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media_1792315750968_1e67282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6880" y="365760"/>
            <a:ext cx="2286000" cy="1136303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731520" y="411480"/>
            <a:ext cx="2926080" cy="320040"/>
          </a:xfrm>
          <a:prstGeom prst="roundRect">
            <a:avLst/>
          </a:prstGeom>
          <a:solidFill>
            <a:srgbClr val="1E2434"/>
          </a:solidFill>
          <a:ln w="12700">
            <a:solidFill>
              <a:srgbClr val="F26C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>
              <a:defRPr sz="1000" b="1">
                <a:solidFill>
                  <a:srgbClr val="F26C2A"/>
                </a:solidFill>
              </a:defRPr>
            </a:pPr>
            <a:r>
              <a:t>07. ORGANIZZAZIONE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777240"/>
            <a:ext cx="84124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FFFFFF"/>
                </a:solidFill>
              </a:defRPr>
            </a:pPr>
            <a:r>
              <a:t>Regola 4: Gestione della Community e Comunicazione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6446520"/>
            <a:ext cx="10728655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94A3B8"/>
                </a:solidFill>
              </a:defRPr>
            </a:pPr>
            <a:r>
              <a:t>Capital Game &amp; Crypto Momentum • Diapositiva 8 di 10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1645920"/>
            <a:ext cx="5669280" cy="1554480"/>
          </a:xfrm>
          <a:prstGeom prst="roundRect">
            <a:avLst/>
          </a:prstGeom>
          <a:solidFill>
            <a:srgbClr val="131622"/>
          </a:solidFill>
          <a:ln w="12700"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96112" y="1755648"/>
            <a:ext cx="5340096" cy="13350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300" b="1">
                <a:solidFill>
                  <a:srgbClr val="38BDF8"/>
                </a:solidFill>
              </a:defRPr>
            </a:pPr>
            <a:r>
              <a:t>Canale Telegram Principale</a:t>
            </a:r>
          </a:p>
          <a:p>
            <a:pPr>
              <a:spcAft>
                <a:spcPts val="400"/>
              </a:spcAft>
              <a:defRPr sz="1100">
                <a:solidFill>
                  <a:srgbClr val="FFFFFF"/>
                </a:solidFill>
              </a:defRPr>
            </a:pPr>
            <a:r>
              <a:t>Per mantenere ordine, chiarezza ed evitare messaggi dispersivi, il canale Telegram principale sarà riservato esclusivamente alle comunicazioni ufficiali e agli avvisi dello staff.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31520" y="3337560"/>
            <a:ext cx="5669280" cy="1645920"/>
          </a:xfrm>
          <a:prstGeom prst="roundRect">
            <a:avLst/>
          </a:prstGeom>
          <a:solidFill>
            <a:srgbClr val="131622"/>
          </a:solidFill>
          <a:ln w="12700">
            <a:solidFill>
              <a:srgbClr val="FBBF2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96112" y="3447288"/>
            <a:ext cx="5340096" cy="14264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300" b="1">
                <a:solidFill>
                  <a:srgbClr val="FBBF24"/>
                </a:solidFill>
              </a:defRPr>
            </a:pPr>
            <a:r>
              <a:t>Topic Dedicato alle Discussioni</a:t>
            </a:r>
          </a:p>
          <a:p>
            <a:pPr>
              <a:spcAft>
                <a:spcPts val="400"/>
              </a:spcAft>
              <a:defRPr sz="1100">
                <a:solidFill>
                  <a:srgbClr val="FFFFFF"/>
                </a:solidFill>
              </a:defRPr>
            </a:pPr>
            <a:r>
              <a:t>All'interno del canale Telegram sarà presente un topic appositamente dedicato ai commenti e alle discussioni, affiancato da spazi separati per rispondere a domande, chiarire dubbi e guidare i partecipanti.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31520" y="5120640"/>
            <a:ext cx="5669280" cy="1097280"/>
          </a:xfrm>
          <a:prstGeom prst="roundRect">
            <a:avLst/>
          </a:prstGeom>
          <a:solidFill>
            <a:srgbClr val="131622"/>
          </a:solidFill>
          <a:ln w="12700">
            <a:solidFill>
              <a:srgbClr val="262C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96112" y="5230368"/>
            <a:ext cx="5340096" cy="8778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300" b="1">
                <a:solidFill>
                  <a:srgbClr val="FFFFFF"/>
                </a:solidFill>
              </a:defRPr>
            </a:pPr>
            <a:r>
              <a:t>Trasparenza Totale</a:t>
            </a:r>
          </a:p>
          <a:p>
            <a:pPr>
              <a:spcAft>
                <a:spcPts val="400"/>
              </a:spcAft>
              <a:defRPr sz="1100">
                <a:solidFill>
                  <a:srgbClr val="FFFFFF"/>
                </a:solidFill>
              </a:defRPr>
            </a:pPr>
            <a:r>
              <a:t>Un contatto continuo per sostenere ogni singolo membro durante i 5 mesi del piano.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675120" y="1645920"/>
            <a:ext cx="4754880" cy="4572000"/>
          </a:xfrm>
          <a:prstGeom prst="roundRect">
            <a:avLst/>
          </a:prstGeom>
          <a:solidFill>
            <a:srgbClr val="131622"/>
          </a:solidFill>
          <a:ln w="12700">
            <a:solidFill>
              <a:srgbClr val="262C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4" name="Picture 13" descr="slide8_telegram_community_179232775012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8272" y="1719072"/>
            <a:ext cx="4608576" cy="4425696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90A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media_1792315750968_1e67282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6880" y="365760"/>
            <a:ext cx="2286000" cy="1136303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731520" y="411480"/>
            <a:ext cx="2926080" cy="320040"/>
          </a:xfrm>
          <a:prstGeom prst="roundRect">
            <a:avLst/>
          </a:prstGeom>
          <a:solidFill>
            <a:srgbClr val="1E2434"/>
          </a:solidFill>
          <a:ln w="12700">
            <a:solidFill>
              <a:srgbClr val="F26C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>
              <a:defRPr sz="1000" b="1">
                <a:solidFill>
                  <a:srgbClr val="F26C2A"/>
                </a:solidFill>
              </a:defRPr>
            </a:pPr>
            <a:r>
              <a:t>08. SICUREZZA E DISCIPLINA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777240"/>
            <a:ext cx="84124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FFFFFF"/>
                </a:solidFill>
              </a:defRPr>
            </a:pPr>
            <a:r>
              <a:t>Regola 5: Il Patto di Squadra e la Sicurezza Informatica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6446520"/>
            <a:ext cx="10728655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94A3B8"/>
                </a:solidFill>
              </a:defRPr>
            </a:pPr>
            <a:r>
              <a:t>Capital Game &amp; Crypto Momentum • Diapositiva 9 di 10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1645920"/>
            <a:ext cx="5669280" cy="1554480"/>
          </a:xfrm>
          <a:prstGeom prst="roundRect">
            <a:avLst/>
          </a:prstGeom>
          <a:solidFill>
            <a:srgbClr val="131622"/>
          </a:solidFill>
          <a:ln w="12700">
            <a:solidFill>
              <a:srgbClr val="F26C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96112" y="1755648"/>
            <a:ext cx="5340096" cy="13350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300" b="1">
                <a:solidFill>
                  <a:srgbClr val="F26C2A"/>
                </a:solidFill>
              </a:defRPr>
            </a:pPr>
            <a:r>
              <a:t>Disciplina nei 5 Mesi</a:t>
            </a:r>
          </a:p>
          <a:p>
            <a:pPr>
              <a:spcAft>
                <a:spcPts val="400"/>
              </a:spcAft>
              <a:defRPr sz="1100">
                <a:solidFill>
                  <a:srgbClr val="FFFFFF"/>
                </a:solidFill>
              </a:defRPr>
            </a:pPr>
            <a:r>
              <a:t>Un gruppo unito è la chiave del successo. È fondamentale rispettare la durata stabilita dei 5 mesi senza abbandonare prima del termine concordato.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31520" y="3337560"/>
            <a:ext cx="5669280" cy="1645920"/>
          </a:xfrm>
          <a:prstGeom prst="roundRect">
            <a:avLst/>
          </a:prstGeom>
          <a:solidFill>
            <a:srgbClr val="131622"/>
          </a:solidFill>
          <a:ln w="12700">
            <a:solidFill>
              <a:srgbClr val="10B98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96112" y="3447288"/>
            <a:ext cx="5340096" cy="14264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300" b="1">
                <a:solidFill>
                  <a:srgbClr val="10B981"/>
                </a:solidFill>
              </a:defRPr>
            </a:pPr>
            <a:r>
              <a:t>Sicurezza del Portafoglio (Seed Phrase)</a:t>
            </a:r>
          </a:p>
          <a:p>
            <a:pPr>
              <a:spcAft>
                <a:spcPts val="400"/>
              </a:spcAft>
              <a:defRPr sz="1100">
                <a:solidFill>
                  <a:srgbClr val="FFFFFF"/>
                </a:solidFill>
              </a:defRPr>
            </a:pPr>
            <a:r>
              <a:t>Custodisci la tua frase segreta (seed phrase) del portafoglio Phantom esclusivamente su carta e offline.</a:t>
            </a:r>
          </a:p>
          <a:p>
            <a:pPr>
              <a:spcAft>
                <a:spcPts val="400"/>
              </a:spcAft>
              <a:defRPr sz="1100">
                <a:solidFill>
                  <a:srgbClr val="FFFFFF"/>
                </a:solidFill>
              </a:defRPr>
            </a:pPr>
            <a:r>
              <a:t>Nessun amministratore o membro dello staff ti chiederà MAI le tue chiavi private.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31520" y="5120640"/>
            <a:ext cx="5669280" cy="1097280"/>
          </a:xfrm>
          <a:prstGeom prst="roundRect">
            <a:avLst/>
          </a:prstGeom>
          <a:solidFill>
            <a:srgbClr val="131622"/>
          </a:solidFill>
          <a:ln w="12700">
            <a:solidFill>
              <a:srgbClr val="FBBF2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96112" y="5230368"/>
            <a:ext cx="5340096" cy="8778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300" b="1">
                <a:solidFill>
                  <a:srgbClr val="FBBF24"/>
                </a:solidFill>
              </a:defRPr>
            </a:pPr>
            <a:r>
              <a:t>Il Traguardo Finale</a:t>
            </a:r>
          </a:p>
          <a:p>
            <a:pPr>
              <a:spcAft>
                <a:spcPts val="400"/>
              </a:spcAft>
              <a:defRPr sz="1100">
                <a:solidFill>
                  <a:srgbClr val="FFFFFF"/>
                </a:solidFill>
              </a:defRPr>
            </a:pPr>
            <a:r>
              <a:t>Completare il piano di bruciatura del 70% posizionerà la nostra community al fianco dei grandi progetti del mercato cripto.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675120" y="1645920"/>
            <a:ext cx="4754880" cy="4572000"/>
          </a:xfrm>
          <a:prstGeom prst="roundRect">
            <a:avLst/>
          </a:prstGeom>
          <a:solidFill>
            <a:srgbClr val="131622"/>
          </a:solidFill>
          <a:ln w="12700">
            <a:solidFill>
              <a:srgbClr val="262C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4" name="Picture 13" descr="rule5_offline_cybersecurity_vault_179232779866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8272" y="1719072"/>
            <a:ext cx="4608576" cy="4425696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90A0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media_1792315750968_1e67282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6880" y="365760"/>
            <a:ext cx="2286000" cy="1136303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731520" y="411480"/>
            <a:ext cx="2926080" cy="320040"/>
          </a:xfrm>
          <a:prstGeom prst="roundRect">
            <a:avLst/>
          </a:prstGeom>
          <a:solidFill>
            <a:srgbClr val="1E2434"/>
          </a:solidFill>
          <a:ln w="12700">
            <a:solidFill>
              <a:srgbClr val="F26C2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>
              <a:defRPr sz="1000" b="1">
                <a:solidFill>
                  <a:srgbClr val="F26C2A"/>
                </a:solidFill>
              </a:defRPr>
            </a:pPr>
            <a:r>
              <a:t>09. CONCLUSIONE &amp; AZIONE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777240"/>
            <a:ext cx="841248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FFFFFF"/>
                </a:solidFill>
              </a:defRPr>
            </a:pPr>
            <a:r>
              <a:t>Sei pronto a salire a bordo prima che sia tardi?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6446520"/>
            <a:ext cx="10728655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94A3B8"/>
                </a:solidFill>
              </a:defRPr>
            </a:pPr>
            <a:r>
              <a:t>Capital Game &amp; Crypto Momentum • Diapositiva 10 di 10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1645920"/>
            <a:ext cx="5669280" cy="1371600"/>
          </a:xfrm>
          <a:prstGeom prst="roundRect">
            <a:avLst/>
          </a:prstGeom>
          <a:solidFill>
            <a:srgbClr val="131622"/>
          </a:solidFill>
          <a:ln w="12700"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96112" y="1755648"/>
            <a:ext cx="5340096" cy="11521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300" b="1">
                <a:solidFill>
                  <a:srgbClr val="38BDF8"/>
                </a:solidFill>
              </a:defRPr>
            </a:pPr>
            <a:r>
              <a:t>Entra Subito in Azione</a:t>
            </a:r>
          </a:p>
          <a:p>
            <a:pPr>
              <a:spcAft>
                <a:spcPts val="400"/>
              </a:spcAft>
              <a:defRPr sz="1100">
                <a:solidFill>
                  <a:srgbClr val="FFFFFF"/>
                </a:solidFill>
              </a:defRPr>
            </a:pPr>
            <a:r>
              <a:t>Entra nel gruppo Facebook Capital Game, chiedi informazioni nei commenti o scrivi in privato per ricevere il passaparola ufficiale.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31520" y="3200400"/>
            <a:ext cx="5669280" cy="3017520"/>
          </a:xfrm>
          <a:prstGeom prst="roundRect">
            <a:avLst/>
          </a:prstGeom>
          <a:solidFill>
            <a:srgbClr val="131622"/>
          </a:solidFill>
          <a:ln w="12700">
            <a:solidFill>
              <a:srgbClr val="FBBF2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96112" y="3310128"/>
            <a:ext cx="5340096" cy="27980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300" b="1">
                <a:solidFill>
                  <a:srgbClr val="FBBF24"/>
                </a:solidFill>
              </a:defRPr>
            </a:pPr>
            <a:r>
              <a:t>COSTRUIAMO IL FUTURO INSIEME</a:t>
            </a:r>
          </a:p>
          <a:p>
            <a:pPr>
              <a:spcAft>
                <a:spcPts val="400"/>
              </a:spcAft>
              <a:defRPr sz="1050">
                <a:solidFill>
                  <a:srgbClr val="94A3B8"/>
                </a:solidFill>
              </a:defRPr>
            </a:pPr>
            <a:r>
              <a:t>• 8.000 Persone</a:t>
            </a:r>
          </a:p>
          <a:p>
            <a:pPr>
              <a:spcAft>
                <a:spcPts val="400"/>
              </a:spcAft>
              <a:defRPr sz="1050">
                <a:solidFill>
                  <a:srgbClr val="94A3B8"/>
                </a:solidFill>
              </a:defRPr>
            </a:pPr>
            <a:r>
              <a:t>• $10 a Settimana</a:t>
            </a:r>
          </a:p>
          <a:p>
            <a:pPr>
              <a:spcAft>
                <a:spcPts val="400"/>
              </a:spcAft>
              <a:defRPr sz="1050">
                <a:solidFill>
                  <a:srgbClr val="94A3B8"/>
                </a:solidFill>
              </a:defRPr>
            </a:pPr>
            <a:r>
              <a:t>• Portafoglio Personale Decentralizzato</a:t>
            </a:r>
          </a:p>
          <a:p>
            <a:pPr>
              <a:spcAft>
                <a:spcPts val="400"/>
              </a:spcAft>
              <a:defRPr sz="1050">
                <a:solidFill>
                  <a:srgbClr val="94A3B8"/>
                </a:solidFill>
              </a:defRPr>
            </a:pPr>
            <a:r>
              <a:t>• Capital Game &amp; Crypto Momentum</a:t>
            </a:r>
          </a:p>
          <a:p>
            <a:pPr>
              <a:spcAft>
                <a:spcPts val="400"/>
              </a:spcAft>
              <a:defRPr sz="1100">
                <a:solidFill>
                  <a:srgbClr val="FFFFFF"/>
                </a:solidFill>
              </a:defRPr>
            </a:pPr>
          </a:p>
          <a:p>
            <a:pPr>
              <a:spcAft>
                <a:spcPts val="400"/>
              </a:spcAft>
              <a:defRPr sz="1100">
                <a:solidFill>
                  <a:srgbClr val="FFFFFF"/>
                </a:solidFill>
              </a:defRPr>
            </a:pPr>
            <a:r>
              <a:t>Una visione chiara. Un gruppo coeso. Una strategia inarrestabile.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675120" y="1645920"/>
            <a:ext cx="4754880" cy="4572000"/>
          </a:xfrm>
          <a:prstGeom prst="roundRect">
            <a:avLst/>
          </a:prstGeom>
          <a:solidFill>
            <a:srgbClr val="131622"/>
          </a:solidFill>
          <a:ln w="12700">
            <a:solidFill>
              <a:srgbClr val="262C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slide_10_call_to_action_1792327753769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8272" y="1719072"/>
            <a:ext cx="4608576" cy="442569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